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872" y="183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5EC859-D203-48E7-9FF3-6E25CF65C3E1}" type="datetimeFigureOut">
              <a:rPr lang="en-US" smtClean="0"/>
              <a:t>7/24/2013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342523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EC859-D203-48E7-9FF3-6E25CF65C3E1}" type="datetimeFigureOut">
              <a:rPr lang="en-US" smtClean="0"/>
              <a:t>7/24/2013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273036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EC859-D203-48E7-9FF3-6E25CF65C3E1}" type="datetimeFigureOut">
              <a:rPr lang="en-US" smtClean="0"/>
              <a:t>7/24/2013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269445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EC859-D203-48E7-9FF3-6E25CF65C3E1}" type="datetimeFigureOut">
              <a:rPr lang="en-US" smtClean="0"/>
              <a:t>7/24/2013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56589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5EC859-D203-48E7-9FF3-6E25CF65C3E1}" type="datetimeFigureOut">
              <a:rPr lang="en-US" smtClean="0"/>
              <a:t>7/24/2013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1285842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5EC859-D203-48E7-9FF3-6E25CF65C3E1}" type="datetimeFigureOut">
              <a:rPr lang="en-US" smtClean="0"/>
              <a:t>7/24/2013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391243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5EC859-D203-48E7-9FF3-6E25CF65C3E1}" type="datetimeFigureOut">
              <a:rPr lang="en-US" smtClean="0"/>
              <a:t>7/24/2013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104452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5EC859-D203-48E7-9FF3-6E25CF65C3E1}" type="datetimeFigureOut">
              <a:rPr lang="en-US" smtClean="0"/>
              <a:t>7/24/2013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28508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EC859-D203-48E7-9FF3-6E25CF65C3E1}" type="datetimeFigureOut">
              <a:rPr lang="en-US" smtClean="0"/>
              <a:t>7/24/2013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3307133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EC859-D203-48E7-9FF3-6E25CF65C3E1}" type="datetimeFigureOut">
              <a:rPr lang="en-US" smtClean="0"/>
              <a:t>7/24/2013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3015376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EC859-D203-48E7-9FF3-6E25CF65C3E1}" type="datetimeFigureOut">
              <a:rPr lang="en-US" smtClean="0"/>
              <a:t>7/24/2013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BC143-6FFE-4E86-BDDE-09D91C36F25C}" type="slidenum">
              <a:rPr lang="en-US" smtClean="0"/>
              <a:t>‹#›</a:t>
            </a:fld>
            <a:endParaRPr lang="en-US"/>
          </a:p>
        </p:txBody>
      </p:sp>
    </p:spTree>
    <p:extLst>
      <p:ext uri="{BB962C8B-B14F-4D97-AF65-F5344CB8AC3E}">
        <p14:creationId xmlns:p14="http://schemas.microsoft.com/office/powerpoint/2010/main" val="56061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E5EC859-D203-48E7-9FF3-6E25CF65C3E1}" type="datetimeFigureOut">
              <a:rPr lang="en-US" smtClean="0"/>
              <a:t>7/24/2013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4FBC143-6FFE-4E86-BDDE-09D91C36F25C}" type="slidenum">
              <a:rPr lang="en-US" smtClean="0"/>
              <a:t>‹#›</a:t>
            </a:fld>
            <a:endParaRPr lang="en-US"/>
          </a:p>
        </p:txBody>
      </p:sp>
    </p:spTree>
    <p:extLst>
      <p:ext uri="{BB962C8B-B14F-4D97-AF65-F5344CB8AC3E}">
        <p14:creationId xmlns:p14="http://schemas.microsoft.com/office/powerpoint/2010/main" val="280270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C:\Users\sericks\Desktop\sea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782" y="362382"/>
            <a:ext cx="780618" cy="7806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
            <a:ext cx="6858000" cy="1015663"/>
          </a:xfrm>
          <a:prstGeom prst="rect">
            <a:avLst/>
          </a:prstGeom>
        </p:spPr>
        <p:txBody>
          <a:bodyPr wrap="square">
            <a:spAutoFit/>
          </a:bodyPr>
          <a:lstStyle/>
          <a:p>
            <a:pPr algn="ctr"/>
            <a:r>
              <a:rPr lang="en-US" sz="2000" b="1" dirty="0" smtClean="0">
                <a:latin typeface="Times New Roman" pitchFamily="18" charset="0"/>
                <a:cs typeface="Times New Roman" pitchFamily="18" charset="0"/>
              </a:rPr>
              <a:t>Math and Metacognition: Resolving the Paradox</a:t>
            </a:r>
          </a:p>
          <a:p>
            <a:pPr lvl="1" algn="ctr"/>
            <a:r>
              <a:rPr lang="en-US" sz="1400" b="1" dirty="0" smtClean="0">
                <a:latin typeface="Times New Roman" pitchFamily="18" charset="0"/>
                <a:cs typeface="Times New Roman" pitchFamily="18" charset="0"/>
              </a:rPr>
              <a:t>Shanna Erickson (serickson@ucmerced.edu)</a:t>
            </a:r>
          </a:p>
          <a:p>
            <a:pPr lvl="1" algn="ctr"/>
            <a:r>
              <a:rPr lang="en-US" sz="1400" b="1" dirty="0" smtClean="0">
                <a:latin typeface="Times New Roman" pitchFamily="18" charset="0"/>
                <a:cs typeface="Times New Roman" pitchFamily="18" charset="0"/>
              </a:rPr>
              <a:t>Evan </a:t>
            </a:r>
            <a:r>
              <a:rPr lang="en-US" sz="1400" b="1" dirty="0" err="1" smtClean="0">
                <a:latin typeface="Times New Roman" pitchFamily="18" charset="0"/>
                <a:cs typeface="Times New Roman" pitchFamily="18" charset="0"/>
              </a:rPr>
              <a:t>Heit</a:t>
            </a:r>
            <a:r>
              <a:rPr lang="en-US" sz="1400" b="1" dirty="0" smtClean="0">
                <a:latin typeface="Times New Roman" pitchFamily="18" charset="0"/>
                <a:cs typeface="Times New Roman" pitchFamily="18" charset="0"/>
              </a:rPr>
              <a:t> (eheit@ucmerced.edu)</a:t>
            </a:r>
          </a:p>
          <a:p>
            <a:pPr lvl="1" algn="ctr"/>
            <a:r>
              <a:rPr lang="en-US" sz="1200" b="1" dirty="0" smtClean="0">
                <a:latin typeface="Times New Roman" pitchFamily="18" charset="0"/>
                <a:cs typeface="Times New Roman" pitchFamily="18" charset="0"/>
              </a:rPr>
              <a:t>University of California, Merced</a:t>
            </a:r>
          </a:p>
        </p:txBody>
      </p:sp>
      <p:sp>
        <p:nvSpPr>
          <p:cNvPr id="6" name="Rectangle 5"/>
          <p:cNvSpPr/>
          <p:nvPr/>
        </p:nvSpPr>
        <p:spPr>
          <a:xfrm>
            <a:off x="76200" y="1219200"/>
            <a:ext cx="3314700" cy="5447645"/>
          </a:xfrm>
          <a:prstGeom prst="rect">
            <a:avLst/>
          </a:prstGeom>
        </p:spPr>
        <p:txBody>
          <a:bodyPr wrap="square">
            <a:spAutoFit/>
          </a:bodyPr>
          <a:lstStyle/>
          <a:p>
            <a:r>
              <a:rPr lang="en-US" sz="800" dirty="0" smtClean="0">
                <a:latin typeface="Times New Roman" pitchFamily="18" charset="0"/>
                <a:cs typeface="Times New Roman" pitchFamily="18" charset="0"/>
              </a:rPr>
              <a:t>It is common that people generally display glaring overconfidence in self-perception of their ability (1, 2).  A possible exception to the general overconfidence phenomenon is the occurrence of math phobia (3).  This </a:t>
            </a:r>
            <a:r>
              <a:rPr lang="en-US" sz="800" dirty="0">
                <a:latin typeface="Times New Roman" pitchFamily="18" charset="0"/>
                <a:cs typeface="Times New Roman" pitchFamily="18" charset="0"/>
              </a:rPr>
              <a:t>fear of </a:t>
            </a:r>
            <a:r>
              <a:rPr lang="en-US" sz="800" dirty="0" smtClean="0">
                <a:latin typeface="Times New Roman" pitchFamily="18" charset="0"/>
                <a:cs typeface="Times New Roman" pitchFamily="18" charset="0"/>
              </a:rPr>
              <a:t>math has been linked </a:t>
            </a:r>
            <a:r>
              <a:rPr lang="en-US" sz="800" dirty="0">
                <a:latin typeface="Times New Roman" pitchFamily="18" charset="0"/>
                <a:cs typeface="Times New Roman" pitchFamily="18" charset="0"/>
              </a:rPr>
              <a:t>to lower educational performance </a:t>
            </a:r>
            <a:r>
              <a:rPr lang="en-US" sz="800" dirty="0" smtClean="0">
                <a:latin typeface="Times New Roman" pitchFamily="18" charset="0"/>
                <a:cs typeface="Times New Roman" pitchFamily="18" charset="0"/>
              </a:rPr>
              <a:t>(</a:t>
            </a:r>
            <a:r>
              <a:rPr lang="en-US" sz="800" dirty="0">
                <a:latin typeface="Times New Roman" pitchFamily="18" charset="0"/>
                <a:cs typeface="Times New Roman" pitchFamily="18" charset="0"/>
              </a:rPr>
              <a:t>4</a:t>
            </a:r>
            <a:r>
              <a:rPr lang="en-US" sz="800" dirty="0" smtClean="0">
                <a:latin typeface="Times New Roman" pitchFamily="18" charset="0"/>
                <a:cs typeface="Times New Roman" pitchFamily="18" charset="0"/>
              </a:rPr>
              <a:t>) and can further </a:t>
            </a:r>
            <a:r>
              <a:rPr lang="en-US" sz="800" dirty="0">
                <a:latin typeface="Times New Roman" pitchFamily="18" charset="0"/>
                <a:cs typeface="Times New Roman" pitchFamily="18" charset="0"/>
              </a:rPr>
              <a:t>adversely impact student perceptions of other learning avenues </a:t>
            </a:r>
            <a:r>
              <a:rPr lang="en-US" sz="800" dirty="0" smtClean="0">
                <a:latin typeface="Times New Roman" pitchFamily="18" charset="0"/>
                <a:cs typeface="Times New Roman" pitchFamily="18" charset="0"/>
              </a:rPr>
              <a:t>that are math-based.</a:t>
            </a:r>
          </a:p>
          <a:p>
            <a:endParaRPr lang="en-US" sz="400" dirty="0" smtClean="0">
              <a:latin typeface="Times New Roman" pitchFamily="18" charset="0"/>
              <a:cs typeface="Times New Roman" pitchFamily="18" charset="0"/>
            </a:endParaRPr>
          </a:p>
          <a:p>
            <a:r>
              <a:rPr lang="en-US" sz="800" dirty="0" smtClean="0">
                <a:latin typeface="Times New Roman" pitchFamily="18" charset="0"/>
                <a:cs typeface="Times New Roman" pitchFamily="18" charset="0"/>
              </a:rPr>
              <a:t>Is metacognition domain specific?  Based on presence of math phobia, lower confidence in mathematics was expected in comparison to other academic domains.</a:t>
            </a:r>
          </a:p>
          <a:p>
            <a:endParaRPr lang="en-US" sz="600" b="1" u="sng" dirty="0" smtClean="0">
              <a:latin typeface="Times New Roman" pitchFamily="18" charset="0"/>
              <a:cs typeface="Times New Roman" pitchFamily="18" charset="0"/>
            </a:endParaRPr>
          </a:p>
          <a:p>
            <a:endParaRPr lang="en-US" sz="600" b="1" u="sng" dirty="0" smtClean="0">
              <a:latin typeface="Times New Roman" pitchFamily="18" charset="0"/>
              <a:cs typeface="Times New Roman" pitchFamily="18" charset="0"/>
            </a:endParaRPr>
          </a:p>
          <a:p>
            <a:r>
              <a:rPr lang="en-US" sz="1200" b="1" u="sng" dirty="0" smtClean="0">
                <a:latin typeface="Times New Roman" pitchFamily="18" charset="0"/>
                <a:cs typeface="Times New Roman" pitchFamily="18" charset="0"/>
              </a:rPr>
              <a:t>Experiment:</a:t>
            </a:r>
          </a:p>
          <a:p>
            <a:pPr marL="171450" indent="-171450">
              <a:buFontTx/>
              <a:buChar char="-"/>
            </a:pPr>
            <a:r>
              <a:rPr lang="en-US" sz="800" dirty="0" smtClean="0">
                <a:latin typeface="Times New Roman" pitchFamily="18" charset="0"/>
                <a:cs typeface="Times New Roman" pitchFamily="18" charset="0"/>
              </a:rPr>
              <a:t>Participants were UC Merced undergraduates (</a:t>
            </a:r>
            <a:r>
              <a:rPr lang="en-US" sz="800" i="1" dirty="0" smtClean="0">
                <a:latin typeface="Times New Roman" pitchFamily="18" charset="0"/>
                <a:cs typeface="Times New Roman" pitchFamily="18" charset="0"/>
              </a:rPr>
              <a:t>n</a:t>
            </a:r>
            <a:r>
              <a:rPr lang="en-US" sz="800" dirty="0" smtClean="0">
                <a:latin typeface="Times New Roman" pitchFamily="18" charset="0"/>
                <a:cs typeface="Times New Roman" pitchFamily="18" charset="0"/>
              </a:rPr>
              <a:t> = 46).</a:t>
            </a:r>
          </a:p>
          <a:p>
            <a:pPr marL="171450" indent="-171450">
              <a:buFontTx/>
              <a:buChar char="-"/>
            </a:pPr>
            <a:r>
              <a:rPr lang="en-US" sz="800" dirty="0" smtClean="0">
                <a:latin typeface="Times New Roman" pitchFamily="18" charset="0"/>
                <a:cs typeface="Times New Roman" pitchFamily="18" charset="0"/>
              </a:rPr>
              <a:t>Participants took three shortened SAT II Subject Tests.</a:t>
            </a:r>
          </a:p>
          <a:p>
            <a:pPr marL="171450" indent="-171450">
              <a:buFontTx/>
              <a:buChar char="-"/>
            </a:pPr>
            <a:r>
              <a:rPr lang="en-US" sz="800" dirty="0" smtClean="0">
                <a:latin typeface="Times New Roman" pitchFamily="18" charset="0"/>
                <a:cs typeface="Times New Roman" pitchFamily="18" charset="0"/>
              </a:rPr>
              <a:t>Recorded self-estimates of performance before and after each test.</a:t>
            </a:r>
          </a:p>
          <a:p>
            <a:endParaRPr lang="en-US" sz="800" dirty="0" smtClean="0">
              <a:latin typeface="Times New Roman" pitchFamily="18" charset="0"/>
              <a:cs typeface="Times New Roman" pitchFamily="18" charset="0"/>
            </a:endParaRPr>
          </a:p>
          <a:p>
            <a:r>
              <a:rPr lang="en-US" sz="1200" b="1" u="sng" dirty="0" smtClean="0">
                <a:latin typeface="Times New Roman" pitchFamily="18" charset="0"/>
                <a:cs typeface="Times New Roman" pitchFamily="18" charset="0"/>
              </a:rPr>
              <a:t>Key results:</a:t>
            </a:r>
          </a:p>
          <a:p>
            <a:pPr marL="171450" indent="-171450">
              <a:buFontTx/>
              <a:buChar char="-"/>
            </a:pPr>
            <a:r>
              <a:rPr lang="en-US" sz="800" dirty="0" smtClean="0">
                <a:latin typeface="Times New Roman" pitchFamily="18" charset="0"/>
                <a:cs typeface="Times New Roman" pitchFamily="18" charset="0"/>
              </a:rPr>
              <a:t>General overconfidence across all domains except for biology.</a:t>
            </a:r>
          </a:p>
          <a:p>
            <a:pPr marL="171450" indent="-171450">
              <a:buFontTx/>
              <a:buChar char="-"/>
            </a:pPr>
            <a:r>
              <a:rPr lang="en-US" sz="800" dirty="0">
                <a:latin typeface="Times New Roman" pitchFamily="18" charset="0"/>
                <a:cs typeface="Times New Roman" pitchFamily="18" charset="0"/>
              </a:rPr>
              <a:t>Highest overconfidence was in mathematics.</a:t>
            </a:r>
          </a:p>
          <a:p>
            <a:pPr marL="171450" indent="-171450">
              <a:buFontTx/>
              <a:buChar char="-"/>
            </a:pPr>
            <a:r>
              <a:rPr lang="en-US" sz="800" dirty="0" smtClean="0">
                <a:latin typeface="Times New Roman" pitchFamily="18" charset="0"/>
                <a:cs typeface="Times New Roman" pitchFamily="18" charset="0"/>
              </a:rPr>
              <a:t>Overconfidence higher for males.</a:t>
            </a:r>
            <a:endParaRPr lang="en-US" sz="800" dirty="0">
              <a:latin typeface="Times New Roman" pitchFamily="18" charset="0"/>
              <a:cs typeface="Times New Roman" pitchFamily="18" charset="0"/>
            </a:endParaRPr>
          </a:p>
          <a:p>
            <a:pPr marL="171450" indent="-171450">
              <a:buFontTx/>
              <a:buChar char="-"/>
            </a:pPr>
            <a:r>
              <a:rPr lang="en-US" sz="800" dirty="0">
                <a:latin typeface="Times New Roman" pitchFamily="18" charset="0"/>
                <a:cs typeface="Times New Roman" pitchFamily="18" charset="0"/>
              </a:rPr>
              <a:t>Best metacognitive calibration was females’ self-perception of mathematics performance.</a:t>
            </a:r>
          </a:p>
          <a:p>
            <a:pPr marL="171450" indent="-171450">
              <a:buFontTx/>
              <a:buChar char="-"/>
            </a:pPr>
            <a:r>
              <a:rPr lang="en-US" sz="800" dirty="0">
                <a:latin typeface="Times New Roman" pitchFamily="18" charset="0"/>
                <a:cs typeface="Times New Roman" pitchFamily="18" charset="0"/>
              </a:rPr>
              <a:t>Lower-performing participants were worse judges of ability.</a:t>
            </a:r>
          </a:p>
          <a:p>
            <a:pPr marL="171450" indent="-171450">
              <a:buFontTx/>
              <a:buChar char="-"/>
            </a:pPr>
            <a:r>
              <a:rPr lang="en-US" sz="800" dirty="0" smtClean="0">
                <a:latin typeface="Times New Roman" pitchFamily="18" charset="0"/>
                <a:cs typeface="Times New Roman" pitchFamily="18" charset="0"/>
              </a:rPr>
              <a:t>Improved metacognitive judgments after taking a test.  Greatest beneficial adjustment was for mathematical ability.</a:t>
            </a:r>
          </a:p>
          <a:p>
            <a:endParaRPr lang="en-US" sz="800" dirty="0">
              <a:latin typeface="Times New Roman" pitchFamily="18" charset="0"/>
              <a:cs typeface="Times New Roman" pitchFamily="18" charset="0"/>
            </a:endParaRPr>
          </a:p>
          <a:p>
            <a:r>
              <a:rPr lang="en-US" sz="1200" b="1" u="sng" dirty="0">
                <a:latin typeface="Times New Roman" pitchFamily="18" charset="0"/>
                <a:cs typeface="Times New Roman" pitchFamily="18" charset="0"/>
              </a:rPr>
              <a:t>Conclusions:</a:t>
            </a:r>
          </a:p>
          <a:p>
            <a:pPr marL="171450" indent="-171450">
              <a:buFontTx/>
              <a:buChar char="-"/>
            </a:pPr>
            <a:r>
              <a:rPr lang="en-US" sz="800" dirty="0">
                <a:latin typeface="Times New Roman" pitchFamily="18" charset="0"/>
                <a:cs typeface="Times New Roman" pitchFamily="18" charset="0"/>
              </a:rPr>
              <a:t>Undergraduate students are generally </a:t>
            </a:r>
            <a:r>
              <a:rPr lang="en-US" sz="800" dirty="0" smtClean="0">
                <a:latin typeface="Times New Roman" pitchFamily="18" charset="0"/>
                <a:cs typeface="Times New Roman" pitchFamily="18" charset="0"/>
              </a:rPr>
              <a:t>overconfident.</a:t>
            </a:r>
            <a:endParaRPr lang="en-US" sz="800" dirty="0">
              <a:latin typeface="Times New Roman" pitchFamily="18" charset="0"/>
              <a:cs typeface="Times New Roman" pitchFamily="18" charset="0"/>
            </a:endParaRPr>
          </a:p>
          <a:p>
            <a:pPr marL="171450" indent="-171450">
              <a:buFontTx/>
              <a:buChar char="-"/>
            </a:pPr>
            <a:r>
              <a:rPr lang="en-US" sz="800" dirty="0">
                <a:latin typeface="Times New Roman" pitchFamily="18" charset="0"/>
                <a:cs typeface="Times New Roman" pitchFamily="18" charset="0"/>
              </a:rPr>
              <a:t>Students were overconfident in mathematics, bringing into question the presence of math anxiety.</a:t>
            </a:r>
          </a:p>
          <a:p>
            <a:pPr marL="171450" indent="-171450">
              <a:buFontTx/>
              <a:buChar char="-"/>
            </a:pPr>
            <a:r>
              <a:rPr lang="en-US" sz="800" dirty="0">
                <a:latin typeface="Times New Roman" pitchFamily="18" charset="0"/>
                <a:cs typeface="Times New Roman" pitchFamily="18" charset="0"/>
              </a:rPr>
              <a:t>F</a:t>
            </a:r>
            <a:r>
              <a:rPr lang="en-US" sz="800" dirty="0" smtClean="0">
                <a:latin typeface="Times New Roman" pitchFamily="18" charset="0"/>
                <a:cs typeface="Times New Roman" pitchFamily="18" charset="0"/>
              </a:rPr>
              <a:t>urther experiments </a:t>
            </a:r>
            <a:r>
              <a:rPr lang="en-US" sz="800" dirty="0">
                <a:latin typeface="Times New Roman" pitchFamily="18" charset="0"/>
                <a:cs typeface="Times New Roman" pitchFamily="18" charset="0"/>
              </a:rPr>
              <a:t>incorporating a standardized measure of math anxiety (MARS) </a:t>
            </a:r>
            <a:r>
              <a:rPr lang="en-US" sz="800" dirty="0" smtClean="0">
                <a:latin typeface="Times New Roman" pitchFamily="18" charset="0"/>
                <a:cs typeface="Times New Roman" pitchFamily="18" charset="0"/>
              </a:rPr>
              <a:t>indicate </a:t>
            </a:r>
            <a:r>
              <a:rPr lang="en-US" sz="800" dirty="0">
                <a:latin typeface="Times New Roman" pitchFamily="18" charset="0"/>
                <a:cs typeface="Times New Roman" pitchFamily="18" charset="0"/>
              </a:rPr>
              <a:t>that </a:t>
            </a:r>
            <a:r>
              <a:rPr lang="en-US" sz="800" dirty="0" smtClean="0">
                <a:latin typeface="Times New Roman" pitchFamily="18" charset="0"/>
                <a:cs typeface="Times New Roman" pitchFamily="18" charset="0"/>
              </a:rPr>
              <a:t>high school and undergraduate students </a:t>
            </a:r>
            <a:r>
              <a:rPr lang="en-US" sz="800" dirty="0">
                <a:latin typeface="Times New Roman" pitchFamily="18" charset="0"/>
                <a:cs typeface="Times New Roman" pitchFamily="18" charset="0"/>
              </a:rPr>
              <a:t>can be both math anxious and overconfident.</a:t>
            </a:r>
          </a:p>
          <a:p>
            <a:pPr marL="171450" indent="-171450">
              <a:buFontTx/>
              <a:buChar char="-"/>
            </a:pPr>
            <a:r>
              <a:rPr lang="en-US" sz="800" dirty="0">
                <a:latin typeface="Times New Roman" pitchFamily="18" charset="0"/>
                <a:cs typeface="Times New Roman" pitchFamily="18" charset="0"/>
              </a:rPr>
              <a:t>Results are relevant for applications in cognitive science and education.  Students are overconfident in mathematics, yet are also math phobic.  These views pose two strong deterrents for students to seek practice and improvement in mathematics.  If students are overconfident in their mathematical abilities and have anxiety about mathematical tasks, they have little incentive to study the subject.  This reluctance likely carries over to other science, technology, and engineering subjects that require a significant amount of math background.</a:t>
            </a:r>
          </a:p>
          <a:p>
            <a:endParaRPr lang="en-US" sz="800" dirty="0" smtClean="0">
              <a:latin typeface="Times New Roman" pitchFamily="18" charset="0"/>
              <a:cs typeface="Times New Roman" pitchFamily="18" charset="0"/>
            </a:endParaRPr>
          </a:p>
        </p:txBody>
      </p:sp>
      <p:sp>
        <p:nvSpPr>
          <p:cNvPr id="29" name="Rectangle 28"/>
          <p:cNvSpPr/>
          <p:nvPr/>
        </p:nvSpPr>
        <p:spPr>
          <a:xfrm>
            <a:off x="3849689" y="1111011"/>
            <a:ext cx="1083951" cy="276999"/>
          </a:xfrm>
          <a:prstGeom prst="rect">
            <a:avLst/>
          </a:prstGeom>
        </p:spPr>
        <p:txBody>
          <a:bodyPr wrap="none">
            <a:spAutoFit/>
          </a:bodyPr>
          <a:lstStyle/>
          <a:p>
            <a:r>
              <a:rPr lang="en-US" sz="1200" b="1" i="1" dirty="0" smtClean="0">
                <a:latin typeface="Times New Roman" pitchFamily="18" charset="0"/>
                <a:cs typeface="Times New Roman" pitchFamily="18" charset="0"/>
              </a:rPr>
              <a:t>Results by test</a:t>
            </a:r>
          </a:p>
        </p:txBody>
      </p:sp>
      <p:pic>
        <p:nvPicPr>
          <p:cNvPr id="19" name="Picture 18"/>
          <p:cNvPicPr/>
          <p:nvPr/>
        </p:nvPicPr>
        <p:blipFill>
          <a:blip r:embed="rId3">
            <a:extLst>
              <a:ext uri="{28A0092B-C50C-407E-A947-70E740481C1C}">
                <a14:useLocalDpi xmlns:a14="http://schemas.microsoft.com/office/drawing/2010/main" val="0"/>
              </a:ext>
            </a:extLst>
          </a:blip>
          <a:srcRect/>
          <a:stretch>
            <a:fillRect/>
          </a:stretch>
        </p:blipFill>
        <p:spPr bwMode="auto">
          <a:xfrm>
            <a:off x="3961850" y="990600"/>
            <a:ext cx="3048550" cy="2239090"/>
          </a:xfrm>
          <a:prstGeom prst="rect">
            <a:avLst/>
          </a:prstGeom>
          <a:noFill/>
          <a:ln>
            <a:noFill/>
          </a:ln>
        </p:spPr>
      </p:pic>
      <p:pic>
        <p:nvPicPr>
          <p:cNvPr id="20" name="Picture 19"/>
          <p:cNvPicPr/>
          <p:nvPr/>
        </p:nvPicPr>
        <p:blipFill>
          <a:blip r:embed="rId4">
            <a:extLst>
              <a:ext uri="{28A0092B-C50C-407E-A947-70E740481C1C}">
                <a14:useLocalDpi xmlns:a14="http://schemas.microsoft.com/office/drawing/2010/main" val="0"/>
              </a:ext>
            </a:extLst>
          </a:blip>
          <a:srcRect/>
          <a:stretch>
            <a:fillRect/>
          </a:stretch>
        </p:blipFill>
        <p:spPr bwMode="auto">
          <a:xfrm>
            <a:off x="3961286" y="2895600"/>
            <a:ext cx="3049114" cy="2239090"/>
          </a:xfrm>
          <a:prstGeom prst="rect">
            <a:avLst/>
          </a:prstGeom>
          <a:noFill/>
          <a:ln>
            <a:noFill/>
          </a:ln>
        </p:spPr>
      </p:pic>
      <p:pic>
        <p:nvPicPr>
          <p:cNvPr id="21" name="Picture 20"/>
          <p:cNvPicPr/>
          <p:nvPr/>
        </p:nvPicPr>
        <p:blipFill>
          <a:blip r:embed="rId5">
            <a:extLst>
              <a:ext uri="{28A0092B-C50C-407E-A947-70E740481C1C}">
                <a14:useLocalDpi xmlns:a14="http://schemas.microsoft.com/office/drawing/2010/main" val="0"/>
              </a:ext>
            </a:extLst>
          </a:blip>
          <a:srcRect/>
          <a:stretch>
            <a:fillRect/>
          </a:stretch>
        </p:blipFill>
        <p:spPr bwMode="auto">
          <a:xfrm>
            <a:off x="3961286" y="4800600"/>
            <a:ext cx="3049114" cy="2239090"/>
          </a:xfrm>
          <a:prstGeom prst="rect">
            <a:avLst/>
          </a:prstGeom>
          <a:noFill/>
          <a:ln>
            <a:noFill/>
          </a:ln>
        </p:spPr>
      </p:pic>
      <p:pic>
        <p:nvPicPr>
          <p:cNvPr id="10" name="Picture 9"/>
          <p:cNvPicPr/>
          <p:nvPr/>
        </p:nvPicPr>
        <p:blipFill>
          <a:blip r:embed="rId6">
            <a:extLst>
              <a:ext uri="{28A0092B-C50C-407E-A947-70E740481C1C}">
                <a14:useLocalDpi xmlns:a14="http://schemas.microsoft.com/office/drawing/2010/main" val="0"/>
              </a:ext>
            </a:extLst>
          </a:blip>
          <a:srcRect/>
          <a:stretch>
            <a:fillRect/>
          </a:stretch>
        </p:blipFill>
        <p:spPr bwMode="auto">
          <a:xfrm>
            <a:off x="1295400" y="6663690"/>
            <a:ext cx="1912620" cy="2175510"/>
          </a:xfrm>
          <a:prstGeom prst="rect">
            <a:avLst/>
          </a:prstGeom>
          <a:noFill/>
          <a:ln>
            <a:noFill/>
          </a:ln>
        </p:spPr>
      </p:pic>
      <p:pic>
        <p:nvPicPr>
          <p:cNvPr id="11" name="Picture 10"/>
          <p:cNvPicPr/>
          <p:nvPr/>
        </p:nvPicPr>
        <p:blipFill>
          <a:blip r:embed="rId7">
            <a:extLst>
              <a:ext uri="{28A0092B-C50C-407E-A947-70E740481C1C}">
                <a14:useLocalDpi xmlns:a14="http://schemas.microsoft.com/office/drawing/2010/main" val="0"/>
              </a:ext>
            </a:extLst>
          </a:blip>
          <a:srcRect/>
          <a:stretch>
            <a:fillRect/>
          </a:stretch>
        </p:blipFill>
        <p:spPr bwMode="auto">
          <a:xfrm>
            <a:off x="3954780" y="6663690"/>
            <a:ext cx="1912620" cy="2175510"/>
          </a:xfrm>
          <a:prstGeom prst="rect">
            <a:avLst/>
          </a:prstGeom>
          <a:noFill/>
          <a:ln>
            <a:noFill/>
          </a:ln>
        </p:spPr>
      </p:pic>
      <p:sp>
        <p:nvSpPr>
          <p:cNvPr id="12" name="Rectangle 11"/>
          <p:cNvSpPr/>
          <p:nvPr/>
        </p:nvSpPr>
        <p:spPr>
          <a:xfrm>
            <a:off x="3858058" y="2999601"/>
            <a:ext cx="1399742" cy="276999"/>
          </a:xfrm>
          <a:prstGeom prst="rect">
            <a:avLst/>
          </a:prstGeom>
        </p:spPr>
        <p:txBody>
          <a:bodyPr wrap="none">
            <a:spAutoFit/>
          </a:bodyPr>
          <a:lstStyle/>
          <a:p>
            <a:r>
              <a:rPr lang="en-US" sz="1200" b="1" i="1" dirty="0" smtClean="0">
                <a:latin typeface="Times New Roman" pitchFamily="18" charset="0"/>
                <a:cs typeface="Times New Roman" pitchFamily="18" charset="0"/>
              </a:rPr>
              <a:t>Results for females</a:t>
            </a:r>
          </a:p>
        </p:txBody>
      </p:sp>
      <p:sp>
        <p:nvSpPr>
          <p:cNvPr id="13" name="Rectangle 12"/>
          <p:cNvSpPr/>
          <p:nvPr/>
        </p:nvSpPr>
        <p:spPr>
          <a:xfrm>
            <a:off x="3902083" y="4904601"/>
            <a:ext cx="1279517" cy="276999"/>
          </a:xfrm>
          <a:prstGeom prst="rect">
            <a:avLst/>
          </a:prstGeom>
        </p:spPr>
        <p:txBody>
          <a:bodyPr wrap="none">
            <a:spAutoFit/>
          </a:bodyPr>
          <a:lstStyle/>
          <a:p>
            <a:r>
              <a:rPr lang="en-US" sz="1200" b="1" i="1" dirty="0" smtClean="0">
                <a:latin typeface="Times New Roman" pitchFamily="18" charset="0"/>
                <a:cs typeface="Times New Roman" pitchFamily="18" charset="0"/>
              </a:rPr>
              <a:t>Results for males</a:t>
            </a:r>
          </a:p>
        </p:txBody>
      </p:sp>
      <p:sp>
        <p:nvSpPr>
          <p:cNvPr id="2" name="Rectangle 1"/>
          <p:cNvSpPr/>
          <p:nvPr/>
        </p:nvSpPr>
        <p:spPr>
          <a:xfrm>
            <a:off x="-1" y="8686800"/>
            <a:ext cx="6934201" cy="477054"/>
          </a:xfrm>
          <a:prstGeom prst="rect">
            <a:avLst/>
          </a:prstGeom>
        </p:spPr>
        <p:txBody>
          <a:bodyPr wrap="square">
            <a:spAutoFit/>
          </a:bodyPr>
          <a:lstStyle/>
          <a:p>
            <a:r>
              <a:rPr lang="en-US" sz="500" b="1" i="1" dirty="0">
                <a:latin typeface="Times New Roman" pitchFamily="18" charset="0"/>
                <a:cs typeface="Times New Roman" pitchFamily="18" charset="0"/>
              </a:rPr>
              <a:t>References:</a:t>
            </a:r>
          </a:p>
          <a:p>
            <a:r>
              <a:rPr lang="en-US" sz="500" i="1" dirty="0">
                <a:latin typeface="Times New Roman" pitchFamily="18" charset="0"/>
                <a:cs typeface="Times New Roman" pitchFamily="18" charset="0"/>
              </a:rPr>
              <a:t>1.  Dunning, D., Johnson, K., </a:t>
            </a:r>
            <a:r>
              <a:rPr lang="en-US" sz="500" i="1" dirty="0" err="1">
                <a:latin typeface="Times New Roman" pitchFamily="18" charset="0"/>
                <a:cs typeface="Times New Roman" pitchFamily="18" charset="0"/>
              </a:rPr>
              <a:t>Ehrlinger</a:t>
            </a:r>
            <a:r>
              <a:rPr lang="en-US" sz="500" i="1" dirty="0">
                <a:latin typeface="Times New Roman" pitchFamily="18" charset="0"/>
                <a:cs typeface="Times New Roman" pitchFamily="18" charset="0"/>
              </a:rPr>
              <a:t>, J., &amp; Kruger, J. (2003). Why people fail to recognize their own incompetence. Current Directions in Psychological Science, 12(3), 83-87.</a:t>
            </a:r>
          </a:p>
          <a:p>
            <a:r>
              <a:rPr lang="en-US" sz="500" i="1" dirty="0">
                <a:latin typeface="Times New Roman" pitchFamily="18" charset="0"/>
                <a:cs typeface="Times New Roman" pitchFamily="18" charset="0"/>
              </a:rPr>
              <a:t>2.  Kruger, J., &amp; Dunning, D. (1999). Unskilled and unaware of it: how difficulties in recognizing one's own incompetence lead to inflated self-assessments. Journal of Personality and Social Psychology; Journal of Personality and Social Psychology, 77(6), 1121.</a:t>
            </a:r>
          </a:p>
          <a:p>
            <a:r>
              <a:rPr lang="en-US" sz="500" i="1" dirty="0">
                <a:latin typeface="Times New Roman" pitchFamily="18" charset="0"/>
                <a:cs typeface="Times New Roman" pitchFamily="18" charset="0"/>
              </a:rPr>
              <a:t>3.  Furner, J. M., &amp; Berman, B. T. (2003). Review of Research: Math Anxiety: Overcoming a Major Obstacle to the Improvement of Student Math Performance. Childhood education, 79(3), 170-174.</a:t>
            </a:r>
          </a:p>
          <a:p>
            <a:r>
              <a:rPr lang="en-US" sz="500" i="1" dirty="0">
                <a:latin typeface="Times New Roman" pitchFamily="18" charset="0"/>
                <a:cs typeface="Times New Roman" pitchFamily="18" charset="0"/>
              </a:rPr>
              <a:t>4. Ashcraft, M. H. (2002). Math anxiety: Personal, educational, and cognitive consequences. Current Directions in Psychological Science, 11(5),181-185</a:t>
            </a:r>
            <a:r>
              <a:rPr lang="en-US" sz="500" i="1" dirty="0" smtClean="0">
                <a:latin typeface="Times New Roman" pitchFamily="18" charset="0"/>
                <a:cs typeface="Times New Roman" pitchFamily="18" charset="0"/>
              </a:rPr>
              <a:t>.</a:t>
            </a:r>
            <a:endParaRPr lang="en-US" sz="500" i="1" dirty="0">
              <a:latin typeface="Times New Roman" pitchFamily="18" charset="0"/>
              <a:cs typeface="Times New Roman" pitchFamily="18" charset="0"/>
            </a:endParaRPr>
          </a:p>
        </p:txBody>
      </p:sp>
      <p:sp>
        <p:nvSpPr>
          <p:cNvPr id="15" name="Rectangle 14"/>
          <p:cNvSpPr/>
          <p:nvPr/>
        </p:nvSpPr>
        <p:spPr>
          <a:xfrm>
            <a:off x="1219200" y="6733401"/>
            <a:ext cx="1970411" cy="276999"/>
          </a:xfrm>
          <a:prstGeom prst="rect">
            <a:avLst/>
          </a:prstGeom>
        </p:spPr>
        <p:txBody>
          <a:bodyPr wrap="none">
            <a:spAutoFit/>
          </a:bodyPr>
          <a:lstStyle/>
          <a:p>
            <a:r>
              <a:rPr lang="en-US" sz="1200" b="1" i="1" dirty="0" smtClean="0">
                <a:latin typeface="Times New Roman" pitchFamily="18" charset="0"/>
                <a:cs typeface="Times New Roman" pitchFamily="18" charset="0"/>
              </a:rPr>
              <a:t>Calibration before math test</a:t>
            </a:r>
          </a:p>
        </p:txBody>
      </p:sp>
      <p:sp>
        <p:nvSpPr>
          <p:cNvPr id="16" name="Rectangle 15"/>
          <p:cNvSpPr/>
          <p:nvPr/>
        </p:nvSpPr>
        <p:spPr>
          <a:xfrm>
            <a:off x="3906262" y="6733401"/>
            <a:ext cx="1867819" cy="276999"/>
          </a:xfrm>
          <a:prstGeom prst="rect">
            <a:avLst/>
          </a:prstGeom>
        </p:spPr>
        <p:txBody>
          <a:bodyPr wrap="none">
            <a:spAutoFit/>
          </a:bodyPr>
          <a:lstStyle/>
          <a:p>
            <a:r>
              <a:rPr lang="en-US" sz="1200" b="1" i="1" dirty="0" smtClean="0">
                <a:latin typeface="Times New Roman" pitchFamily="18" charset="0"/>
                <a:cs typeface="Times New Roman" pitchFamily="18" charset="0"/>
              </a:rPr>
              <a:t>Calibration after math test</a:t>
            </a:r>
          </a:p>
        </p:txBody>
      </p:sp>
    </p:spTree>
    <p:extLst>
      <p:ext uri="{BB962C8B-B14F-4D97-AF65-F5344CB8AC3E}">
        <p14:creationId xmlns:p14="http://schemas.microsoft.com/office/powerpoint/2010/main" val="656351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1496</TotalTime>
  <Words>523</Words>
  <Application>Microsoft Office PowerPoint</Application>
  <PresentationFormat>On-screen Show (4:3)</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sericks</dc:creator>
  <cp:lastModifiedBy>sericks</cp:lastModifiedBy>
  <cp:revision>58</cp:revision>
  <cp:lastPrinted>2013-03-05T05:11:57Z</cp:lastPrinted>
  <dcterms:created xsi:type="dcterms:W3CDTF">2013-03-04T20:09:53Z</dcterms:created>
  <dcterms:modified xsi:type="dcterms:W3CDTF">2013-07-24T22:57:01Z</dcterms:modified>
</cp:coreProperties>
</file>